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olors1.xml" ContentType="application/vnd.ms-office.chartcolorstyle+xml"/>
  <Override PartName="/ppt/charts/style1.xml" ContentType="application/vnd.ms-office.chartstyle+xml"/>
  <Override PartName="/ppt/charts/colors2.xml" ContentType="application/vnd.ms-office.chartcolorstyle+xml"/>
  <Override PartName="/ppt/charts/style2.xml" ContentType="application/vnd.ms-office.chartstyle+xml"/>
  <Override PartName="/ppt/charts/colors3.xml" ContentType="application/vnd.ms-office.chartcolorstyle+xml"/>
  <Override PartName="/ppt/charts/style3.xml" ContentType="application/vnd.ms-office.chartstyle+xml"/>
  <Override PartName="/ppt/charts/colors4.xml" ContentType="application/vnd.ms-office.chartcolorstyle+xml"/>
  <Override PartName="/ppt/charts/style4.xml" ContentType="application/vnd.ms-office.chartstyle+xml"/>
  <Override PartName="/ppt/charts/colors5.xml" ContentType="application/vnd.ms-office.chartcolorstyle+xml"/>
  <Override PartName="/ppt/charts/style5.xml" ContentType="application/vnd.ms-office.chartstyle+xml"/>
  <Override PartName="/ppt/charts/colors6.xml" ContentType="application/vnd.ms-office.chartcolorstyle+xml"/>
  <Override PartName="/ppt/charts/style6.xml" ContentType="application/vnd.ms-office.chartstyle+xml"/>
  <Override PartName="/ppt/charts/colors7.xml" ContentType="application/vnd.ms-office.chartcolorstyle+xml"/>
  <Override PartName="/ppt/charts/style7.xml" ContentType="application/vnd.ms-office.chartstyle+xml"/>
  <Override PartName="/ppt/charts/colors8.xml" ContentType="application/vnd.ms-office.chartcolorstyle+xml"/>
  <Override PartName="/ppt/charts/style8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79" r:id="rId11"/>
    <p:sldId id="277" r:id="rId12"/>
    <p:sldId id="265" r:id="rId13"/>
    <p:sldId id="266" r:id="rId14"/>
    <p:sldId id="267" r:id="rId15"/>
    <p:sldId id="269" r:id="rId16"/>
    <p:sldId id="268" r:id="rId17"/>
    <p:sldId id="270" r:id="rId18"/>
    <p:sldId id="271" r:id="rId19"/>
    <p:sldId id="278" r:id="rId20"/>
    <p:sldId id="273" r:id="rId21"/>
    <p:sldId id="274" r:id="rId22"/>
    <p:sldId id="275" r:id="rId23"/>
    <p:sldId id="276" r:id="rId2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41" d="100"/>
          <a:sy n="41" d="100"/>
        </p:scale>
        <p:origin x="-414" y="-21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2" Type="http://schemas.microsoft.com/office/2011/relationships/chartColorStyle" Target="colors3.xml"/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Style" Target="style4.xml"/><Relationship Id="rId2" Type="http://schemas.microsoft.com/office/2011/relationships/chartColorStyle" Target="colors4.xml"/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Style" Target="style5.xml"/><Relationship Id="rId2" Type="http://schemas.microsoft.com/office/2011/relationships/chartColorStyle" Target="colors5.xml"/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3" Type="http://schemas.microsoft.com/office/2011/relationships/chartStyle" Target="style6.xml"/><Relationship Id="rId2" Type="http://schemas.microsoft.com/office/2011/relationships/chartColorStyle" Target="colors6.xml"/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3" Type="http://schemas.microsoft.com/office/2011/relationships/chartStyle" Target="style7.xml"/><Relationship Id="rId2" Type="http://schemas.microsoft.com/office/2011/relationships/chartColorStyle" Target="colors7.xml"/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
<Relationships xmlns="http://schemas.openxmlformats.org/package/2006/relationships"><Relationship Id="rId3" Type="http://schemas.microsoft.com/office/2011/relationships/chartStyle" Target="style8.xml"/><Relationship Id="rId2" Type="http://schemas.microsoft.com/office/2011/relationships/chartColorStyle" Target="colors8.xml"/><Relationship Id="rId1" Type="http://schemas.openxmlformats.org/officeDocument/2006/relationships/package" Target="../embeddings/Microsoft_Excel_Worksheet8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/>
              <a:t>Доля </a:t>
            </a:r>
            <a:r>
              <a:rPr lang="ru-RU" dirty="0" smtClean="0"/>
              <a:t>СЭР </a:t>
            </a:r>
            <a:r>
              <a:rPr lang="ru-RU" dirty="0"/>
              <a:t>в населении России</a:t>
            </a:r>
          </a:p>
        </c:rich>
      </c:tx>
      <c:layout>
        <c:manualLayout>
          <c:xMode val="edge"/>
          <c:yMode val="edge"/>
          <c:x val="0.17016919997169058"/>
          <c:y val="5.0461343829292848E-2"/>
        </c:manualLayout>
      </c:layout>
      <c:overlay val="0"/>
      <c:spPr>
        <a:noFill/>
        <a:ln>
          <a:noFill/>
        </a:ln>
        <a:effectLst/>
      </c:spPr>
    </c:title>
    <c:autoTitleDeleted val="0"/>
    <c:view3D>
      <c:rotX val="50"/>
      <c:rotY val="0"/>
      <c:depthPercent val="100"/>
      <c:rAngAx val="0"/>
      <c:perspective val="3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Lbls>
            <c:dLbl>
              <c:idx val="0"/>
              <c:layout/>
              <c:tx>
                <c:rich>
                  <a:bodyPr/>
                  <a:lstStyle/>
                  <a:p>
                    <a:fld id="{80B5C61E-5812-48C6-9E2C-4A230614E533}" type="PERCENTAGE">
                      <a:rPr lang="en-US" baseline="0" smtClean="0"/>
                      <a:pPr/>
                      <a:t>[ПРОЦЕНТ]</a:t>
                    </a:fld>
                    <a:endParaRPr lang="ru-RU"/>
                  </a:p>
                </c:rich>
              </c:tx>
              <c:dLblPos val="ctr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fld id="{94EEA62E-2944-4514-B8BE-553C68D74E40}" type="PERCENTAGE">
                      <a:rPr lang="en-US" baseline="0" smtClean="0"/>
                      <a:pPr/>
                      <a:t>[ПРОЦЕНТ]</a:t>
                    </a:fld>
                    <a:endParaRPr lang="ru-RU"/>
                  </a:p>
                </c:rich>
              </c:tx>
              <c:dLblPos val="ctr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2"/>
                <c:pt idx="0">
                  <c:v>СЭР</c:v>
                </c:pt>
                <c:pt idx="1">
                  <c:v>РОССИЯ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4</c:v>
                </c:pt>
                <c:pt idx="1">
                  <c:v>96</c:v>
                </c:pt>
              </c:numCache>
            </c:numRef>
          </c:val>
        </c:ser>
        <c:dLbls>
          <c:dLblPos val="ctr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egendEntry>
        <c:idx val="2"/>
        <c:delete val="1"/>
      </c:legendEntry>
      <c:legendEntry>
        <c:idx val="3"/>
        <c:delete val="1"/>
      </c:legendEntry>
      <c:layout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/>
              <a:t>Доля </a:t>
            </a:r>
            <a:r>
              <a:rPr lang="ru-RU" dirty="0" smtClean="0"/>
              <a:t>СЭР </a:t>
            </a:r>
            <a:r>
              <a:rPr lang="ru-RU" dirty="0"/>
              <a:t>в промышленности России</a:t>
            </a:r>
          </a:p>
        </c:rich>
      </c:tx>
      <c:layout>
        <c:manualLayout>
          <c:xMode val="edge"/>
          <c:yMode val="edge"/>
          <c:x val="0.19392099574888588"/>
          <c:y val="1.5138391118810544E-2"/>
        </c:manualLayout>
      </c:layout>
      <c:overlay val="0"/>
      <c:spPr>
        <a:noFill/>
        <a:ln>
          <a:noFill/>
        </a:ln>
        <a:effectLst/>
      </c:spPr>
    </c:title>
    <c:autoTitleDeleted val="0"/>
    <c:view3D>
      <c:rotX val="50"/>
      <c:rotY val="0"/>
      <c:depthPercent val="100"/>
      <c:rAngAx val="0"/>
      <c:perspective val="3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3.7656498872865783E-2"/>
          <c:y val="0.46204912626451261"/>
          <c:w val="0.75189812205395845"/>
          <c:h val="0.48244343963318215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2"/>
                <c:pt idx="0">
                  <c:v>СЭР</c:v>
                </c:pt>
                <c:pt idx="1">
                  <c:v>РОССИЯ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5</c:v>
                </c:pt>
                <c:pt idx="1">
                  <c:v>95</c:v>
                </c:pt>
              </c:numCache>
            </c:numRef>
          </c:val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egendEntry>
        <c:idx val="2"/>
        <c:delete val="1"/>
      </c:legendEntry>
      <c:legendEntry>
        <c:idx val="3"/>
        <c:delete val="1"/>
      </c:legendEntry>
      <c:layout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/>
              <a:t>Доля </a:t>
            </a:r>
            <a:r>
              <a:rPr lang="ru-RU" dirty="0" smtClean="0"/>
              <a:t>СЭР </a:t>
            </a:r>
            <a:r>
              <a:rPr lang="ru-RU" dirty="0"/>
              <a:t>в сельском хозяйстве России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view3D>
      <c:rotX val="50"/>
      <c:rotY val="0"/>
      <c:depthPercent val="100"/>
      <c:rAngAx val="0"/>
      <c:perspective val="3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2"/>
                <c:pt idx="0">
                  <c:v>СЭР</c:v>
                </c:pt>
                <c:pt idx="1">
                  <c:v>РОССИЯ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3</c:v>
                </c:pt>
                <c:pt idx="1">
                  <c:v>97</c:v>
                </c:pt>
              </c:numCache>
            </c:numRef>
          </c:val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egendEntry>
        <c:idx val="2"/>
        <c:delete val="1"/>
      </c:legendEntry>
      <c:legendEntry>
        <c:idx val="3"/>
        <c:delete val="1"/>
      </c:legendEntry>
      <c:layout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/>
              <a:t>Доля </a:t>
            </a:r>
            <a:r>
              <a:rPr lang="ru-RU" dirty="0" smtClean="0"/>
              <a:t>СЭР </a:t>
            </a:r>
            <a:r>
              <a:rPr lang="ru-RU" dirty="0"/>
              <a:t>в </a:t>
            </a:r>
            <a:r>
              <a:rPr lang="ru-RU" dirty="0" smtClean="0"/>
              <a:t>производстве фосфатного сырья</a:t>
            </a:r>
            <a:endParaRPr lang="ru-RU" dirty="0"/>
          </a:p>
        </c:rich>
      </c:tx>
      <c:layout>
        <c:manualLayout>
          <c:xMode val="edge"/>
          <c:yMode val="edge"/>
          <c:x val="0.20064446574914951"/>
          <c:y val="5.6818224184431061E-2"/>
        </c:manualLayout>
      </c:layout>
      <c:overlay val="0"/>
      <c:spPr>
        <a:noFill/>
        <a:ln>
          <a:noFill/>
        </a:ln>
        <a:effectLst/>
      </c:spPr>
    </c:title>
    <c:autoTitleDeleted val="0"/>
    <c:view3D>
      <c:rotX val="50"/>
      <c:rotY val="0"/>
      <c:depthPercent val="100"/>
      <c:rAngAx val="0"/>
      <c:perspective val="3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2"/>
                <c:pt idx="0">
                  <c:v>СЭР</c:v>
                </c:pt>
                <c:pt idx="1">
                  <c:v>РОССИЯ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70</c:v>
                </c:pt>
                <c:pt idx="1">
                  <c:v>30</c:v>
                </c:pt>
              </c:numCache>
            </c:numRef>
          </c:val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egendEntry>
        <c:idx val="2"/>
        <c:delete val="1"/>
      </c:legendEntry>
      <c:legendEntry>
        <c:idx val="3"/>
        <c:delete val="1"/>
      </c:legendEntry>
      <c:layout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/>
              <a:t>Доля </a:t>
            </a:r>
            <a:r>
              <a:rPr lang="ru-RU" dirty="0" smtClean="0"/>
              <a:t>СЭР </a:t>
            </a:r>
            <a:r>
              <a:rPr lang="ru-RU" dirty="0"/>
              <a:t>в </a:t>
            </a:r>
            <a:r>
              <a:rPr lang="ru-RU" dirty="0" smtClean="0"/>
              <a:t>металлургическом комплексе </a:t>
            </a:r>
            <a:r>
              <a:rPr lang="ru-RU" dirty="0"/>
              <a:t>России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view3D>
      <c:rotX val="50"/>
      <c:rotY val="0"/>
      <c:depthPercent val="100"/>
      <c:rAngAx val="0"/>
      <c:perspective val="3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2"/>
                <c:pt idx="0">
                  <c:v>СЭР</c:v>
                </c:pt>
                <c:pt idx="1">
                  <c:v>РОССИЯ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11</c:v>
                </c:pt>
                <c:pt idx="1">
                  <c:v>89</c:v>
                </c:pt>
              </c:numCache>
            </c:numRef>
          </c:val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egendEntry>
        <c:idx val="2"/>
        <c:delete val="1"/>
      </c:legendEntry>
      <c:legendEntry>
        <c:idx val="3"/>
        <c:delete val="1"/>
      </c:legendEntry>
      <c:layout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/>
              <a:t>Доля </a:t>
            </a:r>
            <a:r>
              <a:rPr lang="ru-RU" dirty="0" smtClean="0"/>
              <a:t>СЭР </a:t>
            </a:r>
            <a:r>
              <a:rPr lang="ru-RU" dirty="0"/>
              <a:t>в </a:t>
            </a:r>
            <a:r>
              <a:rPr lang="ru-RU" dirty="0" smtClean="0"/>
              <a:t>химико-лесном комплексе </a:t>
            </a:r>
            <a:r>
              <a:rPr lang="ru-RU" dirty="0"/>
              <a:t>России</a:t>
            </a:r>
          </a:p>
        </c:rich>
      </c:tx>
      <c:layout>
        <c:manualLayout>
          <c:xMode val="edge"/>
          <c:yMode val="edge"/>
          <c:x val="0.1721411809089563"/>
          <c:y val="2.8409122683789687E-2"/>
        </c:manualLayout>
      </c:layout>
      <c:overlay val="0"/>
      <c:spPr>
        <a:noFill/>
        <a:ln>
          <a:noFill/>
        </a:ln>
        <a:effectLst/>
      </c:spPr>
    </c:title>
    <c:autoTitleDeleted val="0"/>
    <c:view3D>
      <c:rotX val="50"/>
      <c:rotY val="0"/>
      <c:depthPercent val="100"/>
      <c:rAngAx val="0"/>
      <c:perspective val="3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2"/>
                <c:pt idx="0">
                  <c:v>СЭР</c:v>
                </c:pt>
                <c:pt idx="1">
                  <c:v>РОССИЯ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13</c:v>
                </c:pt>
                <c:pt idx="1">
                  <c:v>87</c:v>
                </c:pt>
              </c:numCache>
            </c:numRef>
          </c:val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egendEntry>
        <c:idx val="2"/>
        <c:delete val="1"/>
      </c:legendEntry>
      <c:legendEntry>
        <c:idx val="3"/>
        <c:delete val="1"/>
      </c:legendEntry>
      <c:layout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8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16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Ряд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33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ряд 4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Лист1!$E$2:$E$5</c:f>
              <c:numCache>
                <c:formatCode>General</c:formatCode>
                <c:ptCount val="4"/>
                <c:pt idx="0">
                  <c:v>6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ряд 5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Лист1!$F$2:$F$5</c:f>
              <c:numCache>
                <c:formatCode>General</c:formatCode>
                <c:ptCount val="4"/>
                <c:pt idx="0">
                  <c:v>26</c:v>
                </c:pt>
              </c:numCache>
            </c:numRef>
          </c:val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ряд 6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Лист1!$G$2:$G$5</c:f>
              <c:numCache>
                <c:formatCode>General</c:formatCode>
                <c:ptCount val="4"/>
                <c:pt idx="0">
                  <c:v>1</c:v>
                </c:pt>
              </c:numCache>
            </c:numRef>
          </c:val>
        </c:ser>
        <c:ser>
          <c:idx val="6"/>
          <c:order val="6"/>
          <c:tx>
            <c:strRef>
              <c:f>Лист1!$H$1</c:f>
              <c:strCache>
                <c:ptCount val="1"/>
                <c:pt idx="0">
                  <c:v>ряд 7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Лист1!$H$2:$H$5</c:f>
              <c:numCache>
                <c:formatCode>General</c:formatCode>
                <c:ptCount val="4"/>
                <c:pt idx="0">
                  <c:v>1</c:v>
                </c:pt>
              </c:numCache>
            </c:numRef>
          </c:val>
        </c:ser>
        <c:ser>
          <c:idx val="7"/>
          <c:order val="7"/>
          <c:tx>
            <c:strRef>
              <c:f>Лист1!$I$1</c:f>
              <c:strCache>
                <c:ptCount val="1"/>
                <c:pt idx="0">
                  <c:v>ряд 8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Лист1!$I$2:$I$5</c:f>
              <c:numCache>
                <c:formatCode>General</c:formatCode>
                <c:ptCount val="4"/>
                <c:pt idx="0">
                  <c:v>1</c:v>
                </c:pt>
              </c:numCache>
            </c:numRef>
          </c:val>
        </c:ser>
        <c:ser>
          <c:idx val="8"/>
          <c:order val="8"/>
          <c:tx>
            <c:strRef>
              <c:f>Лист1!$J$1</c:f>
              <c:strCache>
                <c:ptCount val="1"/>
                <c:pt idx="0">
                  <c:v>ряд 9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Лист1!$J$2:$J$5</c:f>
              <c:numCache>
                <c:formatCode>General</c:formatCode>
                <c:ptCount val="4"/>
                <c:pt idx="0">
                  <c:v>1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3635072"/>
        <c:axId val="33968064"/>
      </c:barChart>
      <c:catAx>
        <c:axId val="53635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3968064"/>
        <c:crosses val="autoZero"/>
        <c:auto val="1"/>
        <c:lblAlgn val="ctr"/>
        <c:lblOffset val="100"/>
        <c:noMultiLvlLbl val="0"/>
      </c:catAx>
      <c:valAx>
        <c:axId val="33968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3635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6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6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Ряд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11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ряд 4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Лист1!$E$2:$E$5</c:f>
              <c:numCache>
                <c:formatCode>General</c:formatCode>
                <c:ptCount val="4"/>
                <c:pt idx="0">
                  <c:v>2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ряд 5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Лист1!$F$2:$F$5</c:f>
              <c:numCache>
                <c:formatCode>General</c:formatCode>
                <c:ptCount val="4"/>
                <c:pt idx="0">
                  <c:v>13</c:v>
                </c:pt>
              </c:numCache>
            </c:numRef>
          </c:val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ряд 6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Лист1!$G$2:$G$5</c:f>
              <c:numCache>
                <c:formatCode>General</c:formatCode>
                <c:ptCount val="4"/>
                <c:pt idx="0">
                  <c:v>2</c:v>
                </c:pt>
              </c:numCache>
            </c:numRef>
          </c:val>
        </c:ser>
        <c:ser>
          <c:idx val="6"/>
          <c:order val="6"/>
          <c:tx>
            <c:strRef>
              <c:f>Лист1!$H$1</c:f>
              <c:strCache>
                <c:ptCount val="1"/>
                <c:pt idx="0">
                  <c:v>ряд 7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Лист1!$H$2:$H$5</c:f>
              <c:numCache>
                <c:formatCode>General</c:formatCode>
                <c:ptCount val="4"/>
                <c:pt idx="0">
                  <c:v>4</c:v>
                </c:pt>
              </c:numCache>
            </c:numRef>
          </c:val>
        </c:ser>
        <c:ser>
          <c:idx val="7"/>
          <c:order val="7"/>
          <c:tx>
            <c:strRef>
              <c:f>Лист1!$I$1</c:f>
              <c:strCache>
                <c:ptCount val="1"/>
                <c:pt idx="0">
                  <c:v>ряд 8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Лист1!$I$2:$I$5</c:f>
              <c:numCache>
                <c:formatCode>General</c:formatCode>
                <c:ptCount val="4"/>
                <c:pt idx="0">
                  <c:v>4.0999999999999996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3636608"/>
        <c:axId val="33970368"/>
      </c:barChart>
      <c:catAx>
        <c:axId val="53636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3970368"/>
        <c:crosses val="autoZero"/>
        <c:auto val="1"/>
        <c:lblAlgn val="ctr"/>
        <c:lblOffset val="100"/>
        <c:noMultiLvlLbl val="0"/>
      </c:catAx>
      <c:valAx>
        <c:axId val="33970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3636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211C910-7E45-4D24-9AB6-FE40B5B17488}" type="datetimeFigureOut">
              <a:rPr lang="ru-RU" smtClean="0"/>
              <a:t>29.01.2017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90F9B1C-D451-43C1-A62F-8B48CE5FCB4E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43933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1C910-7E45-4D24-9AB6-FE40B5B17488}" type="datetimeFigureOut">
              <a:rPr lang="ru-RU" smtClean="0"/>
              <a:t>29.01.2017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F9B1C-D451-43C1-A62F-8B48CE5FCB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99958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1C910-7E45-4D24-9AB6-FE40B5B17488}" type="datetimeFigureOut">
              <a:rPr lang="ru-RU" smtClean="0"/>
              <a:t>29.01.2017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F9B1C-D451-43C1-A62F-8B48CE5FCB4E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3804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1C910-7E45-4D24-9AB6-FE40B5B17488}" type="datetimeFigureOut">
              <a:rPr lang="ru-RU" smtClean="0"/>
              <a:t>29.01.2017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F9B1C-D451-43C1-A62F-8B48CE5FCB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82330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1C910-7E45-4D24-9AB6-FE40B5B17488}" type="datetimeFigureOut">
              <a:rPr lang="ru-RU" smtClean="0"/>
              <a:t>29.01.2017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F9B1C-D451-43C1-A62F-8B48CE5FCB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41620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1C910-7E45-4D24-9AB6-FE40B5B17488}" type="datetimeFigureOut">
              <a:rPr lang="ru-RU" smtClean="0"/>
              <a:t>29.01.2017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F9B1C-D451-43C1-A62F-8B48CE5FCB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02187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1C910-7E45-4D24-9AB6-FE40B5B17488}" type="datetimeFigureOut">
              <a:rPr lang="ru-RU" smtClean="0"/>
              <a:t>29.01.2017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F9B1C-D451-43C1-A62F-8B48CE5FCB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72192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1C910-7E45-4D24-9AB6-FE40B5B17488}" type="datetimeFigureOut">
              <a:rPr lang="ru-RU" smtClean="0"/>
              <a:t>29.01.2017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F9B1C-D451-43C1-A62F-8B48CE5FCB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47605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1C910-7E45-4D24-9AB6-FE40B5B17488}" type="datetimeFigureOut">
              <a:rPr lang="ru-RU" smtClean="0"/>
              <a:t>29.01.2017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F9B1C-D451-43C1-A62F-8B48CE5FCB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19688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1C910-7E45-4D24-9AB6-FE40B5B17488}" type="datetimeFigureOut">
              <a:rPr lang="ru-RU" smtClean="0"/>
              <a:t>29.01.2017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F9B1C-D451-43C1-A62F-8B48CE5FCB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25329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1C910-7E45-4D24-9AB6-FE40B5B17488}" type="datetimeFigureOut">
              <a:rPr lang="ru-RU" smtClean="0"/>
              <a:t>29.01.2017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F9B1C-D451-43C1-A62F-8B48CE5FCB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16499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9211C910-7E45-4D24-9AB6-FE40B5B17488}" type="datetimeFigureOut">
              <a:rPr lang="ru-RU" smtClean="0"/>
              <a:t>29.01.2017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490F9B1C-D451-43C1-A62F-8B48CE5FCB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3115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7" Type="http://schemas.openxmlformats.org/officeDocument/2006/relationships/chart" Target="../charts/chart6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878623" y="5264028"/>
            <a:ext cx="302782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Cambria" panose="02040503050406030204" pitchFamily="18" charset="0"/>
              </a:rPr>
              <a:t>Презентацию </a:t>
            </a:r>
            <a:r>
              <a:rPr lang="ru-RU" b="1" smtClean="0">
                <a:latin typeface="Cambria" panose="02040503050406030204" pitchFamily="18" charset="0"/>
              </a:rPr>
              <a:t>выполнил</a:t>
            </a:r>
            <a:r>
              <a:rPr lang="ru-RU" b="1" smtClean="0">
                <a:latin typeface="Cambria" panose="02040503050406030204" pitchFamily="18" charset="0"/>
              </a:rPr>
              <a:t>а учитель географии </a:t>
            </a:r>
            <a:r>
              <a:rPr lang="ru-RU" b="1" dirty="0" err="1" smtClean="0">
                <a:latin typeface="Cambria" panose="02040503050406030204" pitchFamily="18" charset="0"/>
              </a:rPr>
              <a:t>Абдюкаева</a:t>
            </a:r>
            <a:r>
              <a:rPr lang="ru-RU" b="1" dirty="0" smtClean="0">
                <a:latin typeface="Cambria" panose="02040503050406030204" pitchFamily="18" charset="0"/>
              </a:rPr>
              <a:t> А.М.</a:t>
            </a:r>
            <a:endParaRPr lang="ru-RU" b="1" dirty="0">
              <a:latin typeface="Cambria" panose="020405030504060302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33137" y="6002692"/>
            <a:ext cx="15247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atin typeface="Arial Black" panose="020B0A04020102020204" pitchFamily="34" charset="0"/>
                <a:cs typeface="Times New Roman" panose="02020603050405020304" pitchFamily="18" charset="0"/>
              </a:rPr>
              <a:t>9 класс</a:t>
            </a:r>
            <a:endParaRPr lang="ru-RU" sz="2400" b="1" dirty="0">
              <a:latin typeface="Arial Black" panose="020B0A040201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33137" y="1739426"/>
            <a:ext cx="11138263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Black" panose="020B0A04020102020204" pitchFamily="34" charset="0"/>
              </a:rPr>
              <a:t>СЕВЕР</a:t>
            </a:r>
            <a:r>
              <a:rPr lang="ru-RU" sz="6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Black" panose="020B0A04020102020204" pitchFamily="34" charset="0"/>
              </a:rPr>
              <a:t>Н</a:t>
            </a:r>
            <a:r>
              <a:rPr lang="ru-RU" sz="6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Black" panose="020B0A04020102020204" pitchFamily="34" charset="0"/>
              </a:rPr>
              <a:t>ЫЙ</a:t>
            </a:r>
            <a:endParaRPr lang="ru-RU" sz="66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r>
              <a:rPr lang="ru-RU" sz="6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Black" panose="020B0A04020102020204" pitchFamily="34" charset="0"/>
              </a:rPr>
              <a:t>ЭКОНОМИЧЕСКИЙ</a:t>
            </a:r>
          </a:p>
          <a:p>
            <a:pPr algn="ctr"/>
            <a:r>
              <a:rPr lang="ru-RU" sz="6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Black" panose="020B0A04020102020204" pitchFamily="34" charset="0"/>
              </a:rPr>
              <a:t>РАЙОН</a:t>
            </a:r>
            <a:endParaRPr lang="ru-RU" sz="66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73331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latin typeface="Arial Black" panose="020B0A04020102020204" pitchFamily="34" charset="0"/>
              </a:rPr>
              <a:t>СЕВЕРНЫЙ ЭКОНОМИЧЕСКИЙ РАЙОН</a:t>
            </a:r>
            <a:endParaRPr lang="ru-RU" b="1" dirty="0">
              <a:latin typeface="Arial Black" panose="020B0A040201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674" y="2363048"/>
            <a:ext cx="5483802" cy="316689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904411" y="2058247"/>
            <a:ext cx="525997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Северный экономический район является самым крупным по площади и самым маленьким по населению среди экономических районов европейской части России.</a:t>
            </a:r>
          </a:p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СЭР – главный потенциал флота, здесь находится 2\3 атомных подводных лодок РФ и мощной морской авиации.</a:t>
            </a:r>
          </a:p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СЭР – космодром Плесецк и основной полигон для испытания ядерного оружия (архипелаг Новая Земля).</a:t>
            </a:r>
          </a:p>
        </p:txBody>
      </p:sp>
    </p:spTree>
    <p:extLst>
      <p:ext uri="{BB962C8B-B14F-4D97-AF65-F5344CB8AC3E}">
        <p14:creationId xmlns:p14="http://schemas.microsoft.com/office/powerpoint/2010/main" val="1104904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2998" y="477928"/>
            <a:ext cx="9875520" cy="766354"/>
          </a:xfrm>
        </p:spPr>
        <p:txBody>
          <a:bodyPr/>
          <a:lstStyle/>
          <a:p>
            <a:pPr algn="ctr"/>
            <a:r>
              <a:rPr lang="ru-RU" b="1" dirty="0" smtClean="0">
                <a:latin typeface="Arial Black" panose="020B0A04020102020204" pitchFamily="34" charset="0"/>
              </a:rPr>
              <a:t>СОСТАВ</a:t>
            </a:r>
            <a:endParaRPr lang="ru-RU" b="1" dirty="0">
              <a:latin typeface="Arial Black" panose="020B0A040201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42998" y="1618751"/>
            <a:ext cx="98908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состав Северного экономического района входит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субъектов Федерации (2 республики, 1 автономный округ и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области):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2998" y="5756366"/>
            <a:ext cx="52908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Экономический лидер –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Архангельск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998" y="2449748"/>
            <a:ext cx="9916973" cy="3210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870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818606"/>
          </a:xfrm>
        </p:spPr>
        <p:txBody>
          <a:bodyPr/>
          <a:lstStyle/>
          <a:p>
            <a:pPr algn="ctr"/>
            <a:r>
              <a:rPr lang="ru-RU" b="1" dirty="0" smtClean="0">
                <a:latin typeface="Arial Black" panose="020B0A04020102020204" pitchFamily="34" charset="0"/>
              </a:rPr>
              <a:t>ГРАНИЦЫ  СЭР</a:t>
            </a:r>
            <a:endParaRPr lang="ru-RU" b="1" dirty="0">
              <a:latin typeface="Arial Black" panose="020B0A040201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43000" y="2197714"/>
            <a:ext cx="987552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СЭР выходит к северо-западной сухопутной границе РФ с Норвегией, Финляндией. </a:t>
            </a:r>
          </a:p>
          <a:p>
            <a:pPr algn="just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СЭР выходит к морской границе РФ с Норвегией.</a:t>
            </a:r>
          </a:p>
          <a:p>
            <a:pPr algn="just"/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СЭР граничит с Северо-Западным, Центральным, Волго-Вятским, Уральским и Западно-Сибирским экономическими районами.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0961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801189"/>
          </a:xfrm>
        </p:spPr>
        <p:txBody>
          <a:bodyPr/>
          <a:lstStyle/>
          <a:p>
            <a:pPr algn="ctr"/>
            <a:r>
              <a:rPr lang="ru-RU" b="1" dirty="0" smtClean="0">
                <a:latin typeface="Arial Black" panose="020B0A04020102020204" pitchFamily="34" charset="0"/>
              </a:rPr>
              <a:t>ЭГП района</a:t>
            </a:r>
            <a:endParaRPr lang="ru-RU" b="1" dirty="0">
              <a:latin typeface="Arial Black" panose="020B0A040201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43000" y="1484700"/>
            <a:ext cx="87511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Экономико-географическое положение СЭР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выгодное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так как: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43000" y="2020276"/>
            <a:ext cx="964084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Близость крупнейших индустриальных баз Северо-Запада, Центра, Урала.</a:t>
            </a:r>
            <a:endParaRPr lang="ru-RU" dirty="0" smtClean="0"/>
          </a:p>
          <a:p>
            <a:pPr algn="just"/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Приморское положение.</a:t>
            </a:r>
          </a:p>
          <a:p>
            <a:pPr algn="just"/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Сложившаяся транспортная сеть с незамерзающим портом - Мурманск.</a:t>
            </a:r>
          </a:p>
          <a:p>
            <a:pPr algn="just"/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Выход к государственной границе с Норвегией и Финляндией.</a:t>
            </a:r>
          </a:p>
          <a:p>
            <a:pPr algn="just"/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Тимано-Печерские и Кольско -Карельские месторождения полезных ископаемых.</a:t>
            </a:r>
          </a:p>
        </p:txBody>
      </p:sp>
    </p:spTree>
    <p:extLst>
      <p:ext uri="{BB962C8B-B14F-4D97-AF65-F5344CB8AC3E}">
        <p14:creationId xmlns:p14="http://schemas.microsoft.com/office/powerpoint/2010/main" val="1892674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984069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latin typeface="Arial Black" panose="020B0A04020102020204" pitchFamily="34" charset="0"/>
              </a:rPr>
              <a:t>«ВИЗИТНАЯ КАРТОЧКА»  СЭР</a:t>
            </a:r>
            <a:endParaRPr lang="ru-RU" b="1" dirty="0">
              <a:latin typeface="Arial Black" panose="020B0A040201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3244" y="1593669"/>
            <a:ext cx="8735031" cy="4466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2631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Диаграмма 12"/>
          <p:cNvGraphicFramePr/>
          <p:nvPr>
            <p:extLst>
              <p:ext uri="{D42A27DB-BD31-4B8C-83A1-F6EECF244321}">
                <p14:modId xmlns:p14="http://schemas.microsoft.com/office/powerpoint/2010/main" val="2173508393"/>
              </p:ext>
            </p:extLst>
          </p:nvPr>
        </p:nvGraphicFramePr>
        <p:xfrm>
          <a:off x="322218" y="1369087"/>
          <a:ext cx="3518263" cy="25167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8" name="Диаграмма 17"/>
          <p:cNvGraphicFramePr/>
          <p:nvPr>
            <p:extLst>
              <p:ext uri="{D42A27DB-BD31-4B8C-83A1-F6EECF244321}">
                <p14:modId xmlns:p14="http://schemas.microsoft.com/office/powerpoint/2010/main" val="2954184349"/>
              </p:ext>
            </p:extLst>
          </p:nvPr>
        </p:nvGraphicFramePr>
        <p:xfrm>
          <a:off x="4027715" y="1369085"/>
          <a:ext cx="3709851" cy="25167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1030921" y="487680"/>
            <a:ext cx="1042625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800" dirty="0" smtClean="0">
                <a:solidFill>
                  <a:schemeClr val="accent1"/>
                </a:solidFill>
                <a:latin typeface="Arial Black" panose="020B0A04020102020204" pitchFamily="34" charset="0"/>
              </a:rPr>
              <a:t>«ВИЗИТНАЯ КАРТОЧКА» СЭР</a:t>
            </a:r>
            <a:endParaRPr lang="ru-RU" sz="4800" dirty="0">
              <a:solidFill>
                <a:schemeClr val="accent1"/>
              </a:solidFill>
              <a:latin typeface="Arial Black" panose="020B0A04020102020204" pitchFamily="34" charset="0"/>
            </a:endParaRPr>
          </a:p>
        </p:txBody>
      </p:sp>
      <p:graphicFrame>
        <p:nvGraphicFramePr>
          <p:cNvPr id="24" name="Диаграмма 23"/>
          <p:cNvGraphicFramePr/>
          <p:nvPr>
            <p:extLst>
              <p:ext uri="{D42A27DB-BD31-4B8C-83A1-F6EECF244321}">
                <p14:modId xmlns:p14="http://schemas.microsoft.com/office/powerpoint/2010/main" val="3111937040"/>
              </p:ext>
            </p:extLst>
          </p:nvPr>
        </p:nvGraphicFramePr>
        <p:xfrm>
          <a:off x="7924800" y="1369087"/>
          <a:ext cx="3944216" cy="25167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642262962"/>
              </p:ext>
            </p:extLst>
          </p:nvPr>
        </p:nvGraphicFramePr>
        <p:xfrm>
          <a:off x="322218" y="3885865"/>
          <a:ext cx="3518263" cy="26822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1" name="Диаграмма 10"/>
          <p:cNvGraphicFramePr/>
          <p:nvPr>
            <p:extLst>
              <p:ext uri="{D42A27DB-BD31-4B8C-83A1-F6EECF244321}">
                <p14:modId xmlns:p14="http://schemas.microsoft.com/office/powerpoint/2010/main" val="2760088772"/>
              </p:ext>
            </p:extLst>
          </p:nvPr>
        </p:nvGraphicFramePr>
        <p:xfrm>
          <a:off x="4027715" y="3885865"/>
          <a:ext cx="3709851" cy="26822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7" name="Диаграмма 16"/>
          <p:cNvGraphicFramePr/>
          <p:nvPr>
            <p:extLst>
              <p:ext uri="{D42A27DB-BD31-4B8C-83A1-F6EECF244321}">
                <p14:modId xmlns:p14="http://schemas.microsoft.com/office/powerpoint/2010/main" val="3563847243"/>
              </p:ext>
            </p:extLst>
          </p:nvPr>
        </p:nvGraphicFramePr>
        <p:xfrm>
          <a:off x="7924800" y="3885865"/>
          <a:ext cx="3944216" cy="26822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4061034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853440"/>
          </a:xfrm>
        </p:spPr>
        <p:txBody>
          <a:bodyPr/>
          <a:lstStyle/>
          <a:p>
            <a:pPr algn="ctr"/>
            <a:r>
              <a:rPr lang="ru-RU" b="1" dirty="0" smtClean="0">
                <a:latin typeface="Arial Black" panose="020B0A04020102020204" pitchFamily="34" charset="0"/>
              </a:rPr>
              <a:t>ПРИРОДНЫЕ УСЛОВИЯ</a:t>
            </a:r>
            <a:endParaRPr lang="ru-RU" b="1" dirty="0">
              <a:latin typeface="Arial Black" panose="020B0A040201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3536" y="1463041"/>
            <a:ext cx="5593066" cy="272188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3536" y="4184923"/>
            <a:ext cx="5591224" cy="2119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951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748937"/>
          </a:xfrm>
        </p:spPr>
        <p:txBody>
          <a:bodyPr/>
          <a:lstStyle/>
          <a:p>
            <a:pPr algn="ctr"/>
            <a:r>
              <a:rPr lang="ru-RU" b="1" dirty="0" smtClean="0">
                <a:latin typeface="Arial Black" panose="020B0A04020102020204" pitchFamily="34" charset="0"/>
              </a:rPr>
              <a:t>ПРИРОДНЫЕ РЕСУРСЫ</a:t>
            </a:r>
            <a:endParaRPr lang="ru-RU" b="1" dirty="0">
              <a:latin typeface="Arial Black" panose="020B0A040201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3451" y="1358537"/>
            <a:ext cx="6354617" cy="4792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699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748937"/>
          </a:xfrm>
        </p:spPr>
        <p:txBody>
          <a:bodyPr/>
          <a:lstStyle/>
          <a:p>
            <a:pPr algn="ctr"/>
            <a:r>
              <a:rPr lang="ru-RU" b="1" dirty="0" smtClean="0">
                <a:latin typeface="Arial Black" panose="020B0A04020102020204" pitchFamily="34" charset="0"/>
              </a:rPr>
              <a:t>ПРИРОДНЫЕ РЕСУРСЫ</a:t>
            </a:r>
            <a:endParaRPr lang="ru-RU" b="1" dirty="0">
              <a:latin typeface="Arial Black" panose="020B0A040201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7273" y="1859050"/>
            <a:ext cx="7186974" cy="124990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7273" y="3108959"/>
            <a:ext cx="7172372" cy="2589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6191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1100" y="757646"/>
            <a:ext cx="9875520" cy="748937"/>
          </a:xfrm>
        </p:spPr>
        <p:txBody>
          <a:bodyPr/>
          <a:lstStyle/>
          <a:p>
            <a:pPr algn="ctr"/>
            <a:r>
              <a:rPr lang="ru-RU" b="1" dirty="0" smtClean="0">
                <a:latin typeface="Arial Black" panose="020B0A04020102020204" pitchFamily="34" charset="0"/>
              </a:rPr>
              <a:t>ПРИРОДНЫЕ РЕСУРСЫ</a:t>
            </a:r>
            <a:endParaRPr lang="ru-RU" b="1" dirty="0">
              <a:latin typeface="Arial Black" panose="020B0A040201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81100" y="2137798"/>
            <a:ext cx="987552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Минеральные ресурсы значительны.</a:t>
            </a:r>
          </a:p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Здесь сосредоточены 50% топливных ресурсов европейской территории РФ – нефти, газа, угля, сланцев, торфа.</a:t>
            </a:r>
          </a:p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Велики запасы алюминиевого, титанового сырья, железных, медно-никелевых руд.</a:t>
            </a:r>
          </a:p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Выявлены запасы алмазов.</a:t>
            </a:r>
          </a:p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Основой экономики СЭР являются мощные лесные ресурсы.</a:t>
            </a:r>
          </a:p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Водные и земельные ресурсы считаются избыточными.</a:t>
            </a:r>
          </a:p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Значительные рыбные ресурсы (Баренцево море).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1988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latin typeface="Arial Black" panose="020B0A04020102020204" pitchFamily="34" charset="0"/>
              </a:rPr>
              <a:t>ОТРАСЛЕВАЯ СТРУКТУРА ПРОМЫШЛЕННОСТИ</a:t>
            </a:r>
            <a:endParaRPr lang="ru-RU" b="1" dirty="0">
              <a:latin typeface="Arial Black" panose="020B0A04020102020204" pitchFamily="34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1506443"/>
              </p:ext>
            </p:extLst>
          </p:nvPr>
        </p:nvGraphicFramePr>
        <p:xfrm>
          <a:off x="6664235" y="2409741"/>
          <a:ext cx="4746172" cy="37371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4543"/>
                <a:gridCol w="3540741"/>
                <a:gridCol w="780888"/>
              </a:tblGrid>
              <a:tr h="373713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ВСЯ ПРОМЫШЛЕННОСТЬ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100%</a:t>
                      </a:r>
                      <a:endParaRPr lang="ru-RU" dirty="0"/>
                    </a:p>
                  </a:txBody>
                  <a:tcPr/>
                </a:tc>
              </a:tr>
              <a:tr h="373713"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Электроэнергетика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8%</a:t>
                      </a:r>
                      <a:endParaRPr lang="ru-RU" dirty="0"/>
                    </a:p>
                  </a:txBody>
                  <a:tcPr/>
                </a:tc>
              </a:tr>
              <a:tr h="373713">
                <a:tc>
                  <a:txBody>
                    <a:bodyPr/>
                    <a:lstStyle/>
                    <a:p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Топливная промышленность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16%</a:t>
                      </a:r>
                      <a:endParaRPr lang="ru-RU" dirty="0"/>
                    </a:p>
                  </a:txBody>
                  <a:tcPr/>
                </a:tc>
              </a:tr>
              <a:tr h="373713"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Металлургический комплекс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33%</a:t>
                      </a:r>
                      <a:endParaRPr lang="ru-RU" dirty="0"/>
                    </a:p>
                  </a:txBody>
                  <a:tcPr/>
                </a:tc>
              </a:tr>
              <a:tr h="373713">
                <a:tc>
                  <a:txBody>
                    <a:bodyPr/>
                    <a:lstStyle/>
                    <a:p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Машиностроительный комплекс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6%</a:t>
                      </a:r>
                      <a:endParaRPr lang="ru-RU" dirty="0"/>
                    </a:p>
                  </a:txBody>
                  <a:tcPr/>
                </a:tc>
              </a:tr>
              <a:tr h="373713">
                <a:tc>
                  <a:txBody>
                    <a:bodyPr/>
                    <a:lstStyle/>
                    <a:p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Химико-лесной комплекс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26%</a:t>
                      </a:r>
                      <a:endParaRPr lang="ru-RU" dirty="0"/>
                    </a:p>
                  </a:txBody>
                  <a:tcPr/>
                </a:tc>
              </a:tr>
              <a:tr h="373713">
                <a:tc>
                  <a:txBody>
                    <a:bodyPr/>
                    <a:lstStyle/>
                    <a:p>
                      <a:r>
                        <a:rPr lang="ru-RU" dirty="0" smtClean="0"/>
                        <a:t>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Производство стройматериалов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1%</a:t>
                      </a:r>
                      <a:endParaRPr lang="ru-RU" dirty="0"/>
                    </a:p>
                  </a:txBody>
                  <a:tcPr/>
                </a:tc>
              </a:tr>
              <a:tr h="373713">
                <a:tc>
                  <a:txBody>
                    <a:bodyPr/>
                    <a:lstStyle/>
                    <a:p>
                      <a:r>
                        <a:rPr lang="ru-RU" dirty="0" smtClean="0"/>
                        <a:t>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Легкая промышленность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1%</a:t>
                      </a:r>
                      <a:endParaRPr lang="ru-RU" dirty="0"/>
                    </a:p>
                  </a:txBody>
                  <a:tcPr/>
                </a:tc>
              </a:tr>
              <a:tr h="373713">
                <a:tc>
                  <a:txBody>
                    <a:bodyPr/>
                    <a:lstStyle/>
                    <a:p>
                      <a:r>
                        <a:rPr lang="ru-RU" dirty="0" smtClean="0"/>
                        <a:t>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Пищевая промышленность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1%</a:t>
                      </a:r>
                      <a:endParaRPr lang="ru-RU" dirty="0"/>
                    </a:p>
                  </a:txBody>
                  <a:tcPr/>
                </a:tc>
              </a:tr>
              <a:tr h="373713">
                <a:tc>
                  <a:txBody>
                    <a:bodyPr/>
                    <a:lstStyle/>
                    <a:p>
                      <a:r>
                        <a:rPr lang="ru-RU" dirty="0" smtClean="0"/>
                        <a:t>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Прочие отрасли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1%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3883817221"/>
              </p:ext>
            </p:extLst>
          </p:nvPr>
        </p:nvGraphicFramePr>
        <p:xfrm>
          <a:off x="788126" y="2409741"/>
          <a:ext cx="5292634" cy="37129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85650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887" y="415836"/>
            <a:ext cx="10929257" cy="135636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latin typeface="Arial Black" panose="020B0A04020102020204" pitchFamily="34" charset="0"/>
              </a:rPr>
              <a:t>УДЕЛЬНЫЙ ВЕС   СЭР   В ПРОМЫШЛЕННОМ ПРОИЗВОДСТВЕ</a:t>
            </a:r>
            <a:endParaRPr lang="ru-RU" b="1" dirty="0">
              <a:latin typeface="Arial Black" panose="020B0A04020102020204" pitchFamily="34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913381"/>
              </p:ext>
            </p:extLst>
          </p:nvPr>
        </p:nvGraphicFramePr>
        <p:xfrm>
          <a:off x="6743336" y="2418807"/>
          <a:ext cx="4987109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5737"/>
                <a:gridCol w="3648892"/>
                <a:gridCol w="792480"/>
              </a:tblGrid>
              <a:tr h="370840">
                <a:tc>
                  <a:txBody>
                    <a:bodyPr/>
                    <a:lstStyle/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ВСЯ  ПРОМЫШЛЕННОСТЬ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5%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Электроэнергетика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6%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Топливная промышленность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6%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Металлургический комплекс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11%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Машиностроительный комплекс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2%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Химико-лесной комплекс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13%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Производство стройматериалов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2%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Легкая промышленность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4%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Пищевая промышленность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4,1%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703426350"/>
              </p:ext>
            </p:extLst>
          </p:nvPr>
        </p:nvGraphicFramePr>
        <p:xfrm>
          <a:off x="899887" y="2418807"/>
          <a:ext cx="5666376" cy="34691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50410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862149"/>
          </a:xfrm>
        </p:spPr>
        <p:txBody>
          <a:bodyPr/>
          <a:lstStyle/>
          <a:p>
            <a:pPr algn="ctr"/>
            <a:r>
              <a:rPr lang="ru-RU" b="1" dirty="0" smtClean="0">
                <a:latin typeface="Arial Black" panose="020B0A04020102020204" pitchFamily="34" charset="0"/>
              </a:rPr>
              <a:t>ОБЩИЕ СВЕДЕНИЯ</a:t>
            </a:r>
            <a:endParaRPr lang="ru-RU" b="1" dirty="0">
              <a:latin typeface="Arial Black" panose="020B0A040201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873682" y="2628553"/>
            <a:ext cx="3619902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Площадь – 1466,2 тыс.км</a:t>
            </a:r>
            <a:r>
              <a:rPr lang="ru-RU" sz="24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Доля территории – 8,59%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 площади России.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Население – 5,9 млн.чел.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Доля в населении России</a:t>
            </a:r>
          </a:p>
          <a:p>
            <a:pPr marL="342900" indent="-342900">
              <a:buFontTx/>
              <a:buChar char="-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% 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23" t="20912" r="32772" b="29123"/>
          <a:stretch/>
        </p:blipFill>
        <p:spPr>
          <a:xfrm>
            <a:off x="1058777" y="1471749"/>
            <a:ext cx="5957816" cy="4842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284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3000" y="470263"/>
            <a:ext cx="9875520" cy="931817"/>
          </a:xfrm>
        </p:spPr>
        <p:txBody>
          <a:bodyPr/>
          <a:lstStyle/>
          <a:p>
            <a:pPr algn="ctr"/>
            <a:r>
              <a:rPr lang="ru-RU" b="1" dirty="0" smtClean="0">
                <a:latin typeface="Arial Black" panose="020B0A04020102020204" pitchFamily="34" charset="0"/>
              </a:rPr>
              <a:t>НАСЕЛЕНИЕ</a:t>
            </a:r>
            <a:endParaRPr lang="ru-RU" b="1" dirty="0">
              <a:latin typeface="Arial Black" panose="020B0A040201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43000" y="1828801"/>
            <a:ext cx="10426566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Численность – 5,9 млн.чел. (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% населения РФ)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Вне главной полосы расселения.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Средняя плотность населения – 3,5 чел. / км</a:t>
            </a:r>
            <a:r>
              <a:rPr lang="ru-RU" sz="24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Естественный прирост – отрицательный (-5 промилле), старение населения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Национальный состав – неоднородный. Преобладают русские.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Проживают народы уральской семьи: карелы, коми, ненцы. 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2\3 коренных народов Севера проживает в Ненецком АО.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Квалифицированные трудовые ресурсы. 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Самый крупный город - Мурманск (около 390 тыс. чел.)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Городское население – 77% района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Наблюдается отток населения в центральные районы.</a:t>
            </a:r>
          </a:p>
        </p:txBody>
      </p:sp>
    </p:spTree>
    <p:extLst>
      <p:ext uri="{BB962C8B-B14F-4D97-AF65-F5344CB8AC3E}">
        <p14:creationId xmlns:p14="http://schemas.microsoft.com/office/powerpoint/2010/main" val="3258737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latin typeface="Arial Black" panose="020B0A04020102020204" pitchFamily="34" charset="0"/>
              </a:rPr>
              <a:t>ПРОМЫШЛЕННАЯ СПЕЦИАЛИЗАЦИЯ</a:t>
            </a:r>
            <a:endParaRPr lang="ru-RU" b="1" dirty="0">
              <a:latin typeface="Arial Black" panose="020B0A040201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970839" y="1965960"/>
            <a:ext cx="18646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Arial Black" panose="020B0A04020102020204" pitchFamily="34" charset="0"/>
              </a:rPr>
              <a:t>К = П / Н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3000" y="2338221"/>
            <a:ext cx="466108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 – коэффициент специализации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 - % доля в производстве России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 - % доля в населении России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04084" y="3492954"/>
            <a:ext cx="5409814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Химико-лесной комплекс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13%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Металлургический комплекс – 11%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Производство стройматериалов – 2%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Пищевая (рыбная) – 4,1%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Электроэнергетика – 6%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0237" y="5386350"/>
            <a:ext cx="524060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Сельскохозяйственная специализация: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леневодство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рыболовство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0582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3000" y="496389"/>
            <a:ext cx="9875520" cy="940526"/>
          </a:xfrm>
        </p:spPr>
        <p:txBody>
          <a:bodyPr/>
          <a:lstStyle/>
          <a:p>
            <a:pPr algn="ctr"/>
            <a:r>
              <a:rPr lang="ru-RU" b="1" dirty="0" smtClean="0">
                <a:latin typeface="Arial Black" panose="020B0A04020102020204" pitchFamily="34" charset="0"/>
              </a:rPr>
              <a:t>ПРОМЫШЛЕННОСТЬ</a:t>
            </a:r>
            <a:endParaRPr lang="ru-RU" b="1" dirty="0">
              <a:latin typeface="Arial Black" panose="020B0A040201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46584" y="1506583"/>
            <a:ext cx="10071936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AutoNum type="arabicPeriod"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ЛЕСНАЯ ПРОМЫШЛЕННОСТЬ</a:t>
            </a:r>
          </a:p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Ведущая отрасль промышленности.</a:t>
            </a:r>
          </a:p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ее долю приходится 20% товарной продукции СЭР.</a:t>
            </a:r>
          </a:p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Заготовка древесины идет вдоль Северной Двины, Беломорско-Балтийского канала, железных и автомобильных дорог.</a:t>
            </a:r>
          </a:p>
          <a:p>
            <a:pPr algn="just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1.1. Центры лесопиления: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рхангельск, Новодвинск, Сыктывкар, Котлас.</a:t>
            </a:r>
          </a:p>
          <a:p>
            <a:pPr algn="just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1.2. Фанерное производство: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Сортовала (Карелия)</a:t>
            </a:r>
          </a:p>
          <a:p>
            <a:pPr algn="just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1.3. Целлюлозно-бумажная промышленность: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Архангельск, Новодвинск,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отлас,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ыктывкар, Сокол (Вологодская обл.), Кондопога, Сегежа (Карелия).</a:t>
            </a:r>
          </a:p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территории СЭР находится два лесопромышленных комплекса: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Архангельск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Сыктывкар</a:t>
            </a:r>
          </a:p>
        </p:txBody>
      </p:sp>
    </p:spTree>
    <p:extLst>
      <p:ext uri="{BB962C8B-B14F-4D97-AF65-F5344CB8AC3E}">
        <p14:creationId xmlns:p14="http://schemas.microsoft.com/office/powerpoint/2010/main" val="277850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3000" y="296091"/>
            <a:ext cx="9875520" cy="940526"/>
          </a:xfrm>
        </p:spPr>
        <p:txBody>
          <a:bodyPr/>
          <a:lstStyle/>
          <a:p>
            <a:pPr algn="ctr"/>
            <a:r>
              <a:rPr lang="ru-RU" b="1" dirty="0" smtClean="0">
                <a:latin typeface="Arial Black" panose="020B0A04020102020204" pitchFamily="34" charset="0"/>
              </a:rPr>
              <a:t>ПРОМЫШЛЕННОСТЬ</a:t>
            </a:r>
            <a:endParaRPr lang="ru-RU" b="1" dirty="0">
              <a:latin typeface="Arial Black" panose="020B0A040201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43000" y="1148412"/>
            <a:ext cx="987552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МЕТАЛЛУРГИЧЕСКИЙ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</a:t>
            </a:r>
          </a:p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.1. Черная металлургия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Черная металлургия СЭР дает 20% товарной руды России, 16% чугуна, 14% стали и более 10% всей товарной продукции черной металлургии РФ.</a:t>
            </a:r>
          </a:p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.2. Цветная металлургия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Около 5% российского производства цветных металлов.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Алюминиевые заводы: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Кандалакша (Мурманская обл.), Надвоицы (Карелия).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Медно- кобальто -никелевая промышленность: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Мончегорск, Никель (Мурманская обл.).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Своего сырья для производства меди и никеля недостаточно, поэтому рудные концентраты поставляются из Норильска по Северному морскому пути.</a:t>
            </a:r>
          </a:p>
        </p:txBody>
      </p:sp>
    </p:spTree>
    <p:extLst>
      <p:ext uri="{BB962C8B-B14F-4D97-AF65-F5344CB8AC3E}">
        <p14:creationId xmlns:p14="http://schemas.microsoft.com/office/powerpoint/2010/main" val="2064092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2999" y="653143"/>
            <a:ext cx="9875520" cy="940526"/>
          </a:xfrm>
        </p:spPr>
        <p:txBody>
          <a:bodyPr/>
          <a:lstStyle/>
          <a:p>
            <a:pPr algn="ctr"/>
            <a:r>
              <a:rPr lang="ru-RU" b="1" dirty="0" smtClean="0">
                <a:latin typeface="Arial Black" panose="020B0A04020102020204" pitchFamily="34" charset="0"/>
              </a:rPr>
              <a:t>ПРОМЫШЛЕННОСТЬ</a:t>
            </a:r>
            <a:endParaRPr lang="ru-RU" b="1" dirty="0">
              <a:latin typeface="Arial Black" panose="020B0A040201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42999" y="1846217"/>
            <a:ext cx="9969137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ЭЛЕКТРОЭНЕРГЕТИКА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ТЭС: Печорская, Сосногорская, Архангельская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ГЭС: Териберские, Серебрянские, Нивские, Ондская и др.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АЭС: Кольская.</a:t>
            </a:r>
          </a:p>
          <a:p>
            <a:pPr algn="just"/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НЕФТЕПЕРЕРАБАТЫВАЮЩИЕ ЗАВОДЫ 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НПЗ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Ухта (Коми)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AutoNum type="arabicPeriod" startAt="5"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ТОПЛИВНАЯ</a:t>
            </a:r>
          </a:p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ТЭК обеспечивает добычу угля, нефти, газа и дает 10% товарной продукции района.</a:t>
            </a:r>
          </a:p>
        </p:txBody>
      </p:sp>
    </p:spTree>
    <p:extLst>
      <p:ext uri="{BB962C8B-B14F-4D97-AF65-F5344CB8AC3E}">
        <p14:creationId xmlns:p14="http://schemas.microsoft.com/office/powerpoint/2010/main" val="3153297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2999" y="653143"/>
            <a:ext cx="9875520" cy="940526"/>
          </a:xfrm>
        </p:spPr>
        <p:txBody>
          <a:bodyPr/>
          <a:lstStyle/>
          <a:p>
            <a:pPr algn="ctr"/>
            <a:r>
              <a:rPr lang="ru-RU" b="1" dirty="0" smtClean="0">
                <a:latin typeface="Arial Black" panose="020B0A04020102020204" pitchFamily="34" charset="0"/>
              </a:rPr>
              <a:t>ПРОМЫШЛЕННОСТЬ</a:t>
            </a:r>
            <a:endParaRPr lang="ru-RU" b="1" dirty="0">
              <a:latin typeface="Arial Black" panose="020B0A040201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42999" y="1802675"/>
            <a:ext cx="996913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ХИМИЧЕСКАЯ ПРОМЫШЛЕННОСТЬ</a:t>
            </a:r>
          </a:p>
          <a:p>
            <a:pPr marL="800100" lvl="1" indent="-342900" algn="just">
              <a:buFont typeface="Wingdings" panose="05000000000000000000" pitchFamily="2" charset="2"/>
              <a:buChar char="q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Азотно-туковый завод – ПО «Аммо-фос» (Череповец)</a:t>
            </a: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ПИЩЕВАЯ</a:t>
            </a:r>
          </a:p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всем видам продовольствия, кроме рыбы, СЭР зависит от других экономических районов.</a:t>
            </a:r>
          </a:p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Рыбная промышленность отправляет 80% продукции за пределы района.</a:t>
            </a:r>
          </a:p>
          <a:p>
            <a:pPr marL="800100" lvl="1" indent="-342900" algn="just">
              <a:buFont typeface="Wingdings" panose="05000000000000000000" pitchFamily="2" charset="2"/>
              <a:buChar char="q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Океаническая рыба – Архангельск, Мурманск</a:t>
            </a:r>
          </a:p>
          <a:p>
            <a:pPr marL="800100" lvl="1" indent="-342900" algn="just">
              <a:buFont typeface="Wingdings" panose="05000000000000000000" pitchFamily="2" charset="2"/>
              <a:buChar char="q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Рыбные консервы – Беломорск (Карелия), Кандалакша</a:t>
            </a: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ПРОЧИЕ</a:t>
            </a:r>
          </a:p>
          <a:p>
            <a:pPr marL="800100" lvl="1" indent="-342900" algn="just">
              <a:buFont typeface="Wingdings" panose="05000000000000000000" pitchFamily="2" charset="2"/>
              <a:buChar char="q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Производство судов – Сыктывкар, Великий Устюг (Вологодская обл.), Мурманск.</a:t>
            </a:r>
          </a:p>
          <a:p>
            <a:pPr marL="800100" lvl="1" indent="-342900" algn="just">
              <a:buFont typeface="Wingdings" panose="05000000000000000000" pitchFamily="2" charset="2"/>
              <a:buChar char="q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Тракторы для лесной промышленности – Петрозаводск.</a:t>
            </a:r>
          </a:p>
        </p:txBody>
      </p:sp>
    </p:spTree>
    <p:extLst>
      <p:ext uri="{BB962C8B-B14F-4D97-AF65-F5344CB8AC3E}">
        <p14:creationId xmlns:p14="http://schemas.microsoft.com/office/powerpoint/2010/main" val="2782604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3000" y="470263"/>
            <a:ext cx="9875520" cy="801189"/>
          </a:xfrm>
        </p:spPr>
        <p:txBody>
          <a:bodyPr/>
          <a:lstStyle/>
          <a:p>
            <a:pPr algn="ctr"/>
            <a:r>
              <a:rPr lang="ru-RU" b="1" dirty="0" smtClean="0">
                <a:latin typeface="Arial Black" panose="020B0A04020102020204" pitchFamily="34" charset="0"/>
              </a:rPr>
              <a:t>СЕЛЬСКОЕ ХОЗЯЙСТВО</a:t>
            </a:r>
            <a:endParaRPr lang="ru-RU" b="1" dirty="0">
              <a:latin typeface="Arial Black" panose="020B0A040201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43000" y="1454332"/>
            <a:ext cx="987552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Основная специализация – животноводство.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Оленеводство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17% оленьего стада России. (продукция идет на экспорт)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Звероводство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Молочное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животноводство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(Вологодская обл.)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1143000" y="3576204"/>
            <a:ext cx="9875520" cy="80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 smtClean="0">
                <a:latin typeface="Arial Black" panose="020B0A04020102020204" pitchFamily="34" charset="0"/>
              </a:rPr>
              <a:t>НАРОДНЫЕ ПРОМЫСЛЫ</a:t>
            </a:r>
            <a:endParaRPr lang="ru-RU" b="1" dirty="0">
              <a:latin typeface="Arial Black" panose="020B0A040201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43000" y="4667794"/>
            <a:ext cx="1027630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Резьба по кости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Холмогоры (Архангельская обл.)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Северное деревянное зодчество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Малые Карелы (Кировск, Мурманская обл.)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Плетение кружев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Вологда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5290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3000" y="495068"/>
            <a:ext cx="9875520" cy="757187"/>
          </a:xfrm>
        </p:spPr>
        <p:txBody>
          <a:bodyPr/>
          <a:lstStyle/>
          <a:p>
            <a:pPr algn="ctr"/>
            <a:r>
              <a:rPr lang="ru-RU" b="1" dirty="0" smtClean="0">
                <a:latin typeface="Arial Black" panose="020B0A04020102020204" pitchFamily="34" charset="0"/>
              </a:rPr>
              <a:t>ТРАНСПОРТ</a:t>
            </a:r>
            <a:endParaRPr lang="ru-RU" b="1" dirty="0">
              <a:latin typeface="Arial Black" panose="020B0A040201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43000" y="1122947"/>
            <a:ext cx="987552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 всеми видами.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Преобладает водный транспорт: </a:t>
            </a:r>
          </a:p>
          <a:p>
            <a:pPr marL="800100" lvl="1" indent="-342900">
              <a:buFont typeface="Wingdings" panose="05000000000000000000" pitchFamily="2" charset="2"/>
              <a:buChar char="q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Северный морской путь</a:t>
            </a:r>
          </a:p>
          <a:p>
            <a:pPr marL="800100" lvl="1" indent="-342900">
              <a:buFont typeface="Wingdings" panose="05000000000000000000" pitchFamily="2" charset="2"/>
              <a:buChar char="q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Беломорско-Балтийский канал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Основа ж\д транспорта:</a:t>
            </a:r>
          </a:p>
          <a:p>
            <a:pPr marL="800100" lvl="1" indent="-342900">
              <a:buFont typeface="Wingdings" panose="05000000000000000000" pitchFamily="2" charset="2"/>
              <a:buChar char="q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Волхов – Петрозаводск – Мурманск</a:t>
            </a:r>
          </a:p>
          <a:p>
            <a:pPr marL="800100" lvl="1" indent="-342900">
              <a:buFont typeface="Wingdings" panose="05000000000000000000" pitchFamily="2" charset="2"/>
              <a:buChar char="q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Вологда – Архангельск</a:t>
            </a:r>
          </a:p>
          <a:p>
            <a:pPr marL="800100" lvl="1" indent="-342900">
              <a:buFont typeface="Wingdings" panose="05000000000000000000" pitchFamily="2" charset="2"/>
              <a:buChar char="q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Коноша – Котлас – Воркута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Газопровод «Сияние Севера», транзитные газопроводы из Западной Сибири и нефтепровод Ухта-Ярославль.</a:t>
            </a: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1143000" y="4908599"/>
            <a:ext cx="9875520" cy="6278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 smtClean="0">
                <a:latin typeface="Arial Black" panose="020B0A04020102020204" pitchFamily="34" charset="0"/>
              </a:rPr>
              <a:t>ТПК</a:t>
            </a:r>
            <a:endParaRPr lang="ru-RU" b="1" dirty="0">
              <a:latin typeface="Arial Black" panose="020B0A040201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43000" y="5397141"/>
            <a:ext cx="98755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Горнодобывающий и рыбоперерабатывающий комплекс – Карелия, Мурманская обл.</a:t>
            </a:r>
          </a:p>
          <a:p>
            <a:pPr marL="457200" indent="-457200">
              <a:buAutoNum type="arabicPeriod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Топливно-энергетический комплекс – Коми, Ненецкий АО.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1542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2625" y="2274769"/>
            <a:ext cx="9875520" cy="2229853"/>
          </a:xfrm>
        </p:spPr>
        <p:txBody>
          <a:bodyPr>
            <a:noAutofit/>
          </a:bodyPr>
          <a:lstStyle/>
          <a:p>
            <a:pPr algn="ctr"/>
            <a:r>
              <a:rPr lang="ru-RU" sz="6600" b="1" dirty="0" smtClean="0">
                <a:latin typeface="Arial Black" panose="020B0A04020102020204" pitchFamily="34" charset="0"/>
              </a:rPr>
              <a:t>СПАСИБО</a:t>
            </a:r>
            <a:br>
              <a:rPr lang="ru-RU" sz="6600" b="1" dirty="0" smtClean="0">
                <a:latin typeface="Arial Black" panose="020B0A04020102020204" pitchFamily="34" charset="0"/>
              </a:rPr>
            </a:br>
            <a:r>
              <a:rPr lang="ru-RU" sz="6600" b="1" dirty="0" smtClean="0">
                <a:latin typeface="Arial Black" panose="020B0A04020102020204" pitchFamily="34" charset="0"/>
              </a:rPr>
              <a:t>ЗА ВНИМАНИЕ!</a:t>
            </a:r>
            <a:endParaRPr lang="ru-RU" sz="6600" b="1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7787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Базис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Базис">
      <a:maj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Базис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Basis" id="{5665723A-49BA-4B57-8411-A56F8F207965}" vid="{90E45F77-AEFC-46EF-A7C1-5B338C297B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Основа</Template>
  <TotalTime>564</TotalTime>
  <Words>1028</Words>
  <Application>Microsoft Office PowerPoint</Application>
  <PresentationFormat>Произвольный</PresentationFormat>
  <Paragraphs>205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Базис</vt:lpstr>
      <vt:lpstr>Презентация PowerPoint</vt:lpstr>
      <vt:lpstr>СЕВЕРНЫЙ ЭКОНОМИЧЕСКИЙ РАЙОН</vt:lpstr>
      <vt:lpstr>СОСТАВ</vt:lpstr>
      <vt:lpstr>ГРАНИЦЫ  СЭР</vt:lpstr>
      <vt:lpstr>ЭГП района</vt:lpstr>
      <vt:lpstr>«ВИЗИТНАЯ КАРТОЧКА»  СЭР</vt:lpstr>
      <vt:lpstr>Презентация PowerPoint</vt:lpstr>
      <vt:lpstr>ПРИРОДНЫЕ УСЛОВИЯ</vt:lpstr>
      <vt:lpstr>ПРИРОДНЫЕ РЕСУРСЫ</vt:lpstr>
      <vt:lpstr>ПРИРОДНЫЕ РЕСУРСЫ</vt:lpstr>
      <vt:lpstr>ПРИРОДНЫЕ РЕСУРСЫ</vt:lpstr>
      <vt:lpstr>ОТРАСЛЕВАЯ СТРУКТУРА ПРОМЫШЛЕННОСТИ</vt:lpstr>
      <vt:lpstr>УДЕЛЬНЫЙ ВЕС   СЭР   В ПРОМЫШЛЕННОМ ПРОИЗВОДСТВЕ</vt:lpstr>
      <vt:lpstr>ОБЩИЕ СВЕДЕНИЯ</vt:lpstr>
      <vt:lpstr>НАСЕЛЕНИЕ</vt:lpstr>
      <vt:lpstr>ПРОМЫШЛЕННАЯ СПЕЦИАЛИЗАЦИЯ</vt:lpstr>
      <vt:lpstr>ПРОМЫШЛЕННОСТЬ</vt:lpstr>
      <vt:lpstr>ПРОМЫШЛЕННОСТЬ</vt:lpstr>
      <vt:lpstr>ПРОМЫШЛЕННОСТЬ</vt:lpstr>
      <vt:lpstr>ПРОМЫШЛЕННОСТЬ</vt:lpstr>
      <vt:lpstr>СЕЛЬСКОЕ ХОЗЯЙСТВО</vt:lpstr>
      <vt:lpstr>ТРАНСПОРТ</vt:lpstr>
      <vt:lpstr>СПАСИБО ЗА ВНИМАНИЕ!</vt:lpstr>
    </vt:vector>
  </TitlesOfParts>
  <Company>diakov.net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Organov</dc:creator>
  <cp:lastModifiedBy>Рафик</cp:lastModifiedBy>
  <cp:revision>125</cp:revision>
  <dcterms:created xsi:type="dcterms:W3CDTF">2016-01-08T13:54:02Z</dcterms:created>
  <dcterms:modified xsi:type="dcterms:W3CDTF">2017-01-29T11:51:50Z</dcterms:modified>
</cp:coreProperties>
</file>